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3175"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19250" y="660400"/>
            <a:ext cx="9758016" cy="59055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299" y="638919"/>
            <a:ext cx="5325770" cy="8216901"/>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 name="Shape 65"/>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hyperlink" Target="http://schoolsobservatory.org" TargetMode="External"/><Relationship Id="rId4" Type="http://schemas.openxmlformats.org/officeDocument/2006/relationships/image" Target="../media/image1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i.org/10.1093/mnras/stu2274"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hyperlink" Target="http://bigthink.org" TargetMode="External"/><Relationship Id="rId5" Type="http://schemas.openxmlformats.org/officeDocument/2006/relationships/hyperlink" Target="http://spacetelescope.org"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ikipedia.org" TargetMode="External"/><Relationship Id="rId3" Type="http://schemas.openxmlformats.org/officeDocument/2006/relationships/hyperlink" Target="http://large.stanford.edu" TargetMode="External"/><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quora.com" TargetMode="External"/><Relationship Id="rId3" Type="http://schemas.openxmlformats.org/officeDocument/2006/relationships/image" Target="../media/image6.png"/><Relationship Id="rId4" Type="http://schemas.openxmlformats.org/officeDocument/2006/relationships/hyperlink" Target="http://publiclab.org" TargetMode="External"/><Relationship Id="rId5" Type="http://schemas.openxmlformats.org/officeDocument/2006/relationships/image" Target="../media/image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hyperlink" Target="http://en.wikipedia.org"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hyperlink" Target="http://en.wikipedia.org"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wallpaperswide.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1270000" y="38100"/>
            <a:ext cx="10464800" cy="3302000"/>
          </a:xfrm>
          <a:prstGeom prst="rect">
            <a:avLst/>
          </a:prstGeom>
        </p:spPr>
        <p:txBody>
          <a:bodyPr/>
          <a:lstStyle>
            <a:lvl1pPr>
              <a:defRPr sz="6000"/>
            </a:lvl1pPr>
          </a:lstStyle>
          <a:p>
            <a:pPr/>
            <a:r>
              <a:t>Analysis of RR Lyrae Overdensities</a:t>
            </a:r>
          </a:p>
        </p:txBody>
      </p:sp>
      <p:sp>
        <p:nvSpPr>
          <p:cNvPr id="120" name="Shape 120"/>
          <p:cNvSpPr/>
          <p:nvPr>
            <p:ph type="subTitle" sz="quarter" idx="1"/>
          </p:nvPr>
        </p:nvSpPr>
        <p:spPr>
          <a:xfrm>
            <a:off x="1270000" y="3632200"/>
            <a:ext cx="10464800" cy="1130300"/>
          </a:xfrm>
          <a:prstGeom prst="rect">
            <a:avLst/>
          </a:prstGeom>
        </p:spPr>
        <p:txBody>
          <a:bodyPr/>
          <a:lstStyle/>
          <a:p>
            <a:pPr/>
            <a:r>
              <a:t>Authors: Alec Hewitt, Jonathan Barnes</a:t>
            </a:r>
          </a:p>
          <a:p>
            <a:pPr/>
            <a:r>
              <a:t>Salt Lake Community College</a:t>
            </a:r>
          </a:p>
        </p:txBody>
      </p:sp>
      <p:sp>
        <p:nvSpPr>
          <p:cNvPr id="121" name="Shape 121"/>
          <p:cNvSpPr/>
          <p:nvPr/>
        </p:nvSpPr>
        <p:spPr>
          <a:xfrm>
            <a:off x="2134275" y="6305550"/>
            <a:ext cx="8736250" cy="241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200">
                <a:latin typeface="Helvetica"/>
                <a:ea typeface="Helvetica"/>
                <a:cs typeface="Helvetica"/>
                <a:sym typeface="Helvetica"/>
              </a:defRPr>
            </a:lvl1pPr>
          </a:lstStyle>
          <a:p>
            <a:pPr/>
            <a:r>
              <a:t>Data concerning the RR Lyrae provided by G. Torrealba et. al., are reexamined and some of their claims are analyzed and reevaluated. RR Lyrae are variable stars whose brightness pulsates over time. Over densities of RR Lyrae have been claimed to originate outside of our galaxy and another approach is used to confirm this claim. The metallicity of certain over densities are analyzed to determine and confirm the origin of the RR Lyrae over densities.</a:t>
            </a:r>
          </a:p>
        </p:txBody>
      </p:sp>
      <p:sp>
        <p:nvSpPr>
          <p:cNvPr id="122" name="Shape 122"/>
          <p:cNvSpPr/>
          <p:nvPr/>
        </p:nvSpPr>
        <p:spPr>
          <a:xfrm>
            <a:off x="5581370" y="5210175"/>
            <a:ext cx="18420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Abstract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lvl1pPr>
              <a:defRPr sz="6000"/>
            </a:lvl1pPr>
          </a:lstStyle>
          <a:p>
            <a:pPr/>
            <a:r>
              <a:t>Confirming Claims</a:t>
            </a:r>
          </a:p>
        </p:txBody>
      </p:sp>
      <p:sp>
        <p:nvSpPr>
          <p:cNvPr id="183" name="Shape 183"/>
          <p:cNvSpPr/>
          <p:nvPr>
            <p:ph type="body" sz="half" idx="1"/>
          </p:nvPr>
        </p:nvSpPr>
        <p:spPr>
          <a:prstGeom prst="rect">
            <a:avLst/>
          </a:prstGeom>
        </p:spPr>
        <p:txBody>
          <a:bodyPr anchor="t"/>
          <a:lstStyle/>
          <a:p>
            <a:pPr/>
            <a:r>
              <a:t>Metallicity decreases as radial distance increases</a:t>
            </a:r>
          </a:p>
          <a:p>
            <a:pPr/>
            <a:r>
              <a:t>Metallicity decreases as height from galactic plane increases</a:t>
            </a:r>
          </a:p>
          <a:p>
            <a:pPr/>
            <a:r>
              <a:t>Using their data we created plots</a:t>
            </a:r>
          </a:p>
          <a:p>
            <a:pPr/>
            <a:r>
              <a:t>Our plots agree</a:t>
            </a:r>
          </a:p>
        </p:txBody>
      </p:sp>
      <p:pic>
        <p:nvPicPr>
          <p:cNvPr id="184" name="Screen Shot 2018-04-07 at 4.42.01 PM.png"/>
          <p:cNvPicPr>
            <a:picLocks noChangeAspect="1"/>
          </p:cNvPicPr>
          <p:nvPr/>
        </p:nvPicPr>
        <p:blipFill>
          <a:blip r:embed="rId2">
            <a:extLst/>
          </a:blip>
          <a:stretch>
            <a:fillRect/>
          </a:stretch>
        </p:blipFill>
        <p:spPr>
          <a:xfrm>
            <a:off x="6404784" y="5875887"/>
            <a:ext cx="5178482" cy="3059019"/>
          </a:xfrm>
          <a:prstGeom prst="rect">
            <a:avLst/>
          </a:prstGeom>
          <a:ln w="12700">
            <a:miter lim="400000"/>
          </a:ln>
        </p:spPr>
      </p:pic>
      <p:pic>
        <p:nvPicPr>
          <p:cNvPr id="185" name="Screen Shot 2018-04-07 at 4.41.45 PM.png"/>
          <p:cNvPicPr>
            <a:picLocks noChangeAspect="1"/>
          </p:cNvPicPr>
          <p:nvPr/>
        </p:nvPicPr>
        <p:blipFill>
          <a:blip r:embed="rId3">
            <a:extLst/>
          </a:blip>
          <a:stretch>
            <a:fillRect/>
          </a:stretch>
        </p:blipFill>
        <p:spPr>
          <a:xfrm>
            <a:off x="6404784" y="2577844"/>
            <a:ext cx="5178482" cy="3133199"/>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lvl1pPr>
              <a:defRPr sz="6000"/>
            </a:lvl1pPr>
          </a:lstStyle>
          <a:p>
            <a:pPr/>
            <a:r>
              <a:t>Overly Dense Regions</a:t>
            </a:r>
          </a:p>
        </p:txBody>
      </p:sp>
      <p:sp>
        <p:nvSpPr>
          <p:cNvPr id="188" name="Shape 188"/>
          <p:cNvSpPr/>
          <p:nvPr>
            <p:ph type="body" sz="half" idx="1"/>
          </p:nvPr>
        </p:nvSpPr>
        <p:spPr>
          <a:prstGeom prst="rect">
            <a:avLst/>
          </a:prstGeom>
        </p:spPr>
        <p:txBody>
          <a:bodyPr anchor="t"/>
          <a:lstStyle/>
          <a:p>
            <a:pPr/>
            <a:r>
              <a:t>Regions are empty due to the stars being overcrowded </a:t>
            </a:r>
          </a:p>
          <a:p>
            <a:pPr/>
            <a:r>
              <a:t>Colored regions represent areas that are overly dense with stars</a:t>
            </a:r>
          </a:p>
          <a:p>
            <a:pPr/>
            <a:r>
              <a:t>Torrealba claims these areas are overly dense because they came from other galaxies</a:t>
            </a:r>
          </a:p>
        </p:txBody>
      </p:sp>
      <p:pic>
        <p:nvPicPr>
          <p:cNvPr id="189" name="right ascension declination.jpg"/>
          <p:cNvPicPr>
            <a:picLocks noChangeAspect="1"/>
          </p:cNvPicPr>
          <p:nvPr/>
        </p:nvPicPr>
        <p:blipFill>
          <a:blip r:embed="rId2">
            <a:extLst/>
          </a:blip>
          <a:stretch>
            <a:fillRect/>
          </a:stretch>
        </p:blipFill>
        <p:spPr>
          <a:xfrm>
            <a:off x="7547371" y="5467300"/>
            <a:ext cx="2851465" cy="3801952"/>
          </a:xfrm>
          <a:prstGeom prst="rect">
            <a:avLst/>
          </a:prstGeom>
          <a:ln w="12700">
            <a:miter lim="400000"/>
          </a:ln>
        </p:spPr>
      </p:pic>
      <p:sp>
        <p:nvSpPr>
          <p:cNvPr id="190" name="Shape 190"/>
          <p:cNvSpPr/>
          <p:nvPr/>
        </p:nvSpPr>
        <p:spPr>
          <a:xfrm>
            <a:off x="7922591" y="9248750"/>
            <a:ext cx="2101025"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u="sng">
                <a:hlinkClick r:id="rId3" invalidUrl="" action="" tgtFrame="" tooltip="" history="1" highlightClick="0" endSnd="0"/>
              </a:defRPr>
            </a:lvl1pPr>
          </a:lstStyle>
          <a:p>
            <a:pPr>
              <a:defRPr u="none"/>
            </a:pPr>
            <a:r>
              <a:rPr u="sng">
                <a:hlinkClick r:id="rId3" invalidUrl="" action="" tgtFrame="" tooltip="" history="1" highlightClick="0" endSnd="0"/>
              </a:rPr>
              <a:t>schoolsobservatory.org</a:t>
            </a:r>
          </a:p>
        </p:txBody>
      </p:sp>
      <p:pic>
        <p:nvPicPr>
          <p:cNvPr id="191" name="Screen Shot 2018-04-08 at 4.39.29 PM.png"/>
          <p:cNvPicPr>
            <a:picLocks noChangeAspect="1"/>
          </p:cNvPicPr>
          <p:nvPr/>
        </p:nvPicPr>
        <p:blipFill>
          <a:blip r:embed="rId4">
            <a:extLst/>
          </a:blip>
          <a:stretch>
            <a:fillRect/>
          </a:stretch>
        </p:blipFill>
        <p:spPr>
          <a:xfrm>
            <a:off x="6249156" y="2548869"/>
            <a:ext cx="6054248" cy="2782563"/>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prstGeom prst="rect">
            <a:avLst/>
          </a:prstGeom>
        </p:spPr>
        <p:txBody>
          <a:bodyPr/>
          <a:lstStyle>
            <a:lvl1pPr>
              <a:defRPr sz="6000"/>
            </a:lvl1pPr>
          </a:lstStyle>
          <a:p>
            <a:pPr/>
            <a:r>
              <a:t>Comparing Metallicities</a:t>
            </a:r>
          </a:p>
        </p:txBody>
      </p:sp>
      <p:pic>
        <p:nvPicPr>
          <p:cNvPr id="194" name="Screen Shot 2018-04-09 at 6.09.42 AM.png"/>
          <p:cNvPicPr>
            <a:picLocks noChangeAspect="1"/>
          </p:cNvPicPr>
          <p:nvPr/>
        </p:nvPicPr>
        <p:blipFill>
          <a:blip r:embed="rId2">
            <a:extLst/>
          </a:blip>
          <a:stretch>
            <a:fillRect/>
          </a:stretch>
        </p:blipFill>
        <p:spPr>
          <a:xfrm>
            <a:off x="1136650" y="2452588"/>
            <a:ext cx="10005849" cy="4526044"/>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title"/>
          </p:nvPr>
        </p:nvSpPr>
        <p:spPr>
          <a:prstGeom prst="rect">
            <a:avLst/>
          </a:prstGeom>
        </p:spPr>
        <p:txBody>
          <a:bodyPr/>
          <a:lstStyle>
            <a:lvl1pPr>
              <a:defRPr sz="6000"/>
            </a:lvl1pPr>
          </a:lstStyle>
          <a:p>
            <a:pPr/>
            <a:r>
              <a:t>Works Cited/Acknoledgments</a:t>
            </a:r>
          </a:p>
        </p:txBody>
      </p:sp>
      <p:sp>
        <p:nvSpPr>
          <p:cNvPr id="197" name="Shape 197"/>
          <p:cNvSpPr/>
          <p:nvPr>
            <p:ph type="body" idx="1"/>
          </p:nvPr>
        </p:nvSpPr>
        <p:spPr>
          <a:prstGeom prst="rect">
            <a:avLst/>
          </a:prstGeom>
        </p:spPr>
        <p:txBody>
          <a:bodyPr anchor="t"/>
          <a:lstStyle/>
          <a:p>
            <a:pPr/>
          </a:p>
          <a:p>
            <a:pPr marL="444500" indent="-444500">
              <a:defRPr sz="2900"/>
            </a:pPr>
            <a:r>
              <a:t>Jonathan Barnes</a:t>
            </a:r>
          </a:p>
          <a:p>
            <a:pPr marL="444500" indent="-444500">
              <a:defRPr sz="2900"/>
            </a:pPr>
            <a:r>
              <a:rPr i="1"/>
              <a:t>Monthly Notices of the Royal Astronomical Society</a:t>
            </a:r>
            <a:r>
              <a:t>, Volume 446, Issue 3, 21 January 2015, Pages 2251–2266, </a:t>
            </a:r>
            <a:r>
              <a:rPr>
                <a:solidFill>
                  <a:srgbClr val="016FB7"/>
                </a:solidFill>
                <a:hlinkClick r:id="rId2" invalidUrl="" action="" tgtFrame="" tooltip="" history="1" highlightClick="0" endSnd="0"/>
              </a:rPr>
              <a:t>https://doi.org/10.1093/mnras/stu2274</a:t>
            </a:r>
          </a:p>
          <a:p>
            <a:pPr marL="128671" indent="-128671" defTabSz="457200">
              <a:spcBef>
                <a:spcPts val="0"/>
              </a:spcBef>
              <a:defRPr sz="2900">
                <a:latin typeface="Helvetica"/>
                <a:ea typeface="Helvetica"/>
                <a:cs typeface="Helvetica"/>
                <a:sym typeface="Helvetica"/>
              </a:defRPr>
            </a:pPr>
            <a:r>
              <a:t>“CERN Accelerating Science.” </a:t>
            </a:r>
            <a:r>
              <a:rPr i="1"/>
              <a:t>The Early Universe | CERN</a:t>
            </a:r>
            <a:r>
              <a:t>, home.cern/about/physics/early-universe.</a:t>
            </a:r>
          </a:p>
          <a:p>
            <a:pPr marL="315828" indent="-315828" defTabSz="457200">
              <a:spcBef>
                <a:spcPts val="0"/>
              </a:spcBef>
              <a:defRPr sz="2900">
                <a:latin typeface="Helvetica"/>
                <a:ea typeface="Helvetica"/>
                <a:cs typeface="Helvetica"/>
                <a:sym typeface="Helvetica"/>
              </a:defRPr>
            </a:pPr>
            <a:r>
              <a:t>“WHY DOES THE SUN SHINE?” </a:t>
            </a:r>
            <a:r>
              <a:rPr i="1"/>
              <a:t>Lecture 2: Why Does the Sun Shine?</a:t>
            </a:r>
            <a:r>
              <a:t>, www.astronomy.ohio-state.edu/~ryden/ast162_1/notes2.html.</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lvl1pPr>
              <a:defRPr sz="6000"/>
            </a:lvl1pPr>
          </a:lstStyle>
          <a:p>
            <a:pPr/>
            <a:r>
              <a:t>The Beginning</a:t>
            </a:r>
          </a:p>
        </p:txBody>
      </p:sp>
      <p:sp>
        <p:nvSpPr>
          <p:cNvPr id="125" name="Shape 125"/>
          <p:cNvSpPr/>
          <p:nvPr>
            <p:ph type="body" sz="half" idx="1"/>
          </p:nvPr>
        </p:nvSpPr>
        <p:spPr>
          <a:prstGeom prst="rect">
            <a:avLst/>
          </a:prstGeom>
        </p:spPr>
        <p:txBody>
          <a:bodyPr anchor="t"/>
          <a:lstStyle/>
          <a:p>
            <a:pPr/>
            <a:r>
              <a:t>- After 380,000 years hydrogen and helium</a:t>
            </a:r>
          </a:p>
          <a:p>
            <a:pPr/>
            <a:r>
              <a:t>- After ~1.6 million years stars formed</a:t>
            </a:r>
          </a:p>
          <a:p>
            <a:pPr/>
            <a:r>
              <a:t>- Soon galaxies formed</a:t>
            </a:r>
          </a:p>
        </p:txBody>
      </p:sp>
      <p:pic>
        <p:nvPicPr>
          <p:cNvPr id="126" name="Nebula.jpg"/>
          <p:cNvPicPr>
            <a:picLocks noChangeAspect="1"/>
          </p:cNvPicPr>
          <p:nvPr/>
        </p:nvPicPr>
        <p:blipFill>
          <a:blip r:embed="rId2">
            <a:extLst/>
          </a:blip>
          <a:stretch>
            <a:fillRect/>
          </a:stretch>
        </p:blipFill>
        <p:spPr>
          <a:xfrm>
            <a:off x="6945510" y="5834459"/>
            <a:ext cx="3289301" cy="2463801"/>
          </a:xfrm>
          <a:prstGeom prst="rect">
            <a:avLst/>
          </a:prstGeom>
          <a:ln w="12700">
            <a:miter lim="400000"/>
          </a:ln>
        </p:spPr>
      </p:pic>
      <p:pic>
        <p:nvPicPr>
          <p:cNvPr id="127" name="galaxy.jpg"/>
          <p:cNvPicPr>
            <a:picLocks noChangeAspect="1"/>
          </p:cNvPicPr>
          <p:nvPr/>
        </p:nvPicPr>
        <p:blipFill>
          <a:blip r:embed="rId3">
            <a:extLst/>
          </a:blip>
          <a:stretch>
            <a:fillRect/>
          </a:stretch>
        </p:blipFill>
        <p:spPr>
          <a:xfrm>
            <a:off x="6685160" y="2570311"/>
            <a:ext cx="3810001" cy="2133601"/>
          </a:xfrm>
          <a:prstGeom prst="rect">
            <a:avLst/>
          </a:prstGeom>
          <a:ln w="12700">
            <a:miter lim="400000"/>
          </a:ln>
        </p:spPr>
      </p:pic>
      <p:sp>
        <p:nvSpPr>
          <p:cNvPr id="128" name="Shape 128"/>
          <p:cNvSpPr/>
          <p:nvPr/>
        </p:nvSpPr>
        <p:spPr>
          <a:xfrm>
            <a:off x="8140636" y="5019972"/>
            <a:ext cx="1130428"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u="sng">
                <a:hlinkClick r:id="rId4" invalidUrl="" action="" tgtFrame="" tooltip="" history="1" highlightClick="0" endSnd="0"/>
              </a:defRPr>
            </a:lvl1pPr>
          </a:lstStyle>
          <a:p>
            <a:pPr>
              <a:defRPr u="none"/>
            </a:pPr>
            <a:r>
              <a:rPr u="sng">
                <a:hlinkClick r:id="rId4" invalidUrl="" action="" tgtFrame="" tooltip="" history="1" highlightClick="0" endSnd="0"/>
              </a:rPr>
              <a:t>bigthink.org</a:t>
            </a:r>
          </a:p>
        </p:txBody>
      </p:sp>
      <p:sp>
        <p:nvSpPr>
          <p:cNvPr id="129" name="Shape 129"/>
          <p:cNvSpPr/>
          <p:nvPr/>
        </p:nvSpPr>
        <p:spPr>
          <a:xfrm>
            <a:off x="8342503" y="7345759"/>
            <a:ext cx="1818895"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u="sng">
                <a:hlinkClick r:id="rId5" invalidUrl="" action="" tgtFrame="" tooltip="" history="1" highlightClick="0" endSnd="0"/>
              </a:defRPr>
            </a:lvl1pPr>
          </a:lstStyle>
          <a:p>
            <a:pPr>
              <a:defRPr u="none"/>
            </a:pPr>
            <a:r>
              <a:rPr u="sng">
                <a:hlinkClick r:id="rId5" invalidUrl="" action="" tgtFrame="" tooltip="" history="1" highlightClick="0" endSnd="0"/>
              </a:rPr>
              <a:t>spacetelescope.org</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lvl1pPr>
              <a:defRPr sz="6000"/>
            </a:lvl1pPr>
          </a:lstStyle>
          <a:p>
            <a:pPr/>
            <a:r>
              <a:t>Fusion</a:t>
            </a:r>
          </a:p>
        </p:txBody>
      </p:sp>
      <p:sp>
        <p:nvSpPr>
          <p:cNvPr id="132" name="Shape 132"/>
          <p:cNvSpPr/>
          <p:nvPr>
            <p:ph type="body" sz="half" idx="1"/>
          </p:nvPr>
        </p:nvSpPr>
        <p:spPr>
          <a:prstGeom prst="rect">
            <a:avLst/>
          </a:prstGeom>
        </p:spPr>
        <p:txBody>
          <a:bodyPr anchor="t"/>
          <a:lstStyle/>
          <a:p>
            <a:pPr/>
            <a:r>
              <a:t>The force of gravity causes atoms to fuse</a:t>
            </a:r>
          </a:p>
          <a:p>
            <a:pPr/>
            <a:r>
              <a:t>The energy released counteracts the force of gravity</a:t>
            </a:r>
          </a:p>
          <a:p>
            <a:pPr/>
            <a:r>
              <a:t>This process keeps the star in equilibrium</a:t>
            </a:r>
          </a:p>
        </p:txBody>
      </p:sp>
      <p:sp>
        <p:nvSpPr>
          <p:cNvPr id="133" name="Shape 133"/>
          <p:cNvSpPr/>
          <p:nvPr/>
        </p:nvSpPr>
        <p:spPr>
          <a:xfrm>
            <a:off x="7708899" y="5781218"/>
            <a:ext cx="1257301"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u="sng">
                <a:hlinkClick r:id="rId2" invalidUrl="" action="" tgtFrame="" tooltip="" history="1" highlightClick="0" endSnd="0"/>
              </a:defRPr>
            </a:lvl1pPr>
          </a:lstStyle>
          <a:p>
            <a:pPr>
              <a:defRPr u="none"/>
            </a:pPr>
            <a:r>
              <a:rPr u="sng">
                <a:hlinkClick r:id="rId2" invalidUrl="" action="" tgtFrame="" tooltip="" history="1" highlightClick="0" endSnd="0"/>
              </a:rPr>
              <a:t>wikipedia.org</a:t>
            </a:r>
          </a:p>
        </p:txBody>
      </p:sp>
      <p:sp>
        <p:nvSpPr>
          <p:cNvPr id="134" name="Shape 134"/>
          <p:cNvSpPr/>
          <p:nvPr/>
        </p:nvSpPr>
        <p:spPr>
          <a:xfrm>
            <a:off x="7298576" y="8861112"/>
            <a:ext cx="2077949"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1500" u="sng">
                <a:hlinkClick r:id="rId3" invalidUrl="" action="" tgtFrame="" tooltip="" history="1" highlightClick="0" endSnd="0"/>
              </a:defRPr>
            </a:lvl1pPr>
          </a:lstStyle>
          <a:p>
            <a:pPr>
              <a:defRPr u="none"/>
            </a:pPr>
            <a:r>
              <a:rPr u="sng">
                <a:hlinkClick r:id="rId3" invalidUrl="" action="" tgtFrame="" tooltip="" history="1" highlightClick="0" endSnd="0"/>
              </a:rPr>
              <a:t>large.stanford.edu</a:t>
            </a:r>
          </a:p>
        </p:txBody>
      </p:sp>
      <p:pic>
        <p:nvPicPr>
          <p:cNvPr id="135" name="fusion in star.png"/>
          <p:cNvPicPr>
            <a:picLocks noChangeAspect="1"/>
          </p:cNvPicPr>
          <p:nvPr/>
        </p:nvPicPr>
        <p:blipFill>
          <a:blip r:embed="rId4">
            <a:extLst/>
          </a:blip>
          <a:stretch>
            <a:fillRect/>
          </a:stretch>
        </p:blipFill>
        <p:spPr>
          <a:xfrm>
            <a:off x="6662574" y="6230034"/>
            <a:ext cx="3349952" cy="2512463"/>
          </a:xfrm>
          <a:prstGeom prst="rect">
            <a:avLst/>
          </a:prstGeom>
          <a:ln w="12700">
            <a:miter lim="400000"/>
          </a:ln>
        </p:spPr>
      </p:pic>
      <p:pic>
        <p:nvPicPr>
          <p:cNvPr id="136" name="Screen Shot 2018-04-08 at 5.01.25 PM.png"/>
          <p:cNvPicPr>
            <a:picLocks noChangeAspect="1"/>
          </p:cNvPicPr>
          <p:nvPr/>
        </p:nvPicPr>
        <p:blipFill>
          <a:blip r:embed="rId5">
            <a:extLst/>
          </a:blip>
          <a:stretch>
            <a:fillRect/>
          </a:stretch>
        </p:blipFill>
        <p:spPr>
          <a:xfrm>
            <a:off x="7189357" y="2506216"/>
            <a:ext cx="2296386" cy="3156387"/>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Spectrometry</a:t>
            </a:r>
          </a:p>
        </p:txBody>
      </p:sp>
      <p:sp>
        <p:nvSpPr>
          <p:cNvPr id="139" name="Shape 139"/>
          <p:cNvSpPr/>
          <p:nvPr>
            <p:ph type="body" sz="half" idx="1"/>
          </p:nvPr>
        </p:nvSpPr>
        <p:spPr>
          <a:prstGeom prst="rect">
            <a:avLst/>
          </a:prstGeom>
        </p:spPr>
        <p:txBody>
          <a:bodyPr anchor="t"/>
          <a:lstStyle/>
          <a:p>
            <a:pPr/>
            <a:r>
              <a:t>Photon loses energy during collisions</a:t>
            </a:r>
          </a:p>
          <a:p>
            <a:pPr/>
            <a:r>
              <a:t>Photon eventually gets absorbed and reemitted</a:t>
            </a:r>
          </a:p>
          <a:p>
            <a:pPr/>
            <a:r>
              <a:t>Spectrometry uniquely identifies the element that emitted the photon</a:t>
            </a:r>
          </a:p>
        </p:txBody>
      </p:sp>
      <p:sp>
        <p:nvSpPr>
          <p:cNvPr id="140" name="Shape 140"/>
          <p:cNvSpPr/>
          <p:nvPr/>
        </p:nvSpPr>
        <p:spPr>
          <a:xfrm>
            <a:off x="7527766" y="4910002"/>
            <a:ext cx="1035368"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u="sng">
                <a:hlinkClick r:id="rId2" invalidUrl="" action="" tgtFrame="" tooltip="" history="1" highlightClick="0" endSnd="0"/>
              </a:defRPr>
            </a:lvl1pPr>
          </a:lstStyle>
          <a:p>
            <a:pPr>
              <a:defRPr u="none"/>
            </a:pPr>
            <a:r>
              <a:rPr u="sng">
                <a:hlinkClick r:id="rId2" invalidUrl="" action="" tgtFrame="" tooltip="" history="1" highlightClick="0" endSnd="0"/>
              </a:rPr>
              <a:t>quora.com</a:t>
            </a:r>
          </a:p>
        </p:txBody>
      </p:sp>
      <p:pic>
        <p:nvPicPr>
          <p:cNvPr id="141" name="Screen Shot 2018-04-07 at 8.33.45 PM.png"/>
          <p:cNvPicPr>
            <a:picLocks noChangeAspect="1"/>
          </p:cNvPicPr>
          <p:nvPr/>
        </p:nvPicPr>
        <p:blipFill>
          <a:blip r:embed="rId3">
            <a:extLst/>
          </a:blip>
          <a:stretch>
            <a:fillRect/>
          </a:stretch>
        </p:blipFill>
        <p:spPr>
          <a:xfrm>
            <a:off x="6281586" y="2488951"/>
            <a:ext cx="3527728" cy="2345100"/>
          </a:xfrm>
          <a:prstGeom prst="rect">
            <a:avLst/>
          </a:prstGeom>
          <a:ln w="12700">
            <a:miter lim="400000"/>
          </a:ln>
        </p:spPr>
      </p:pic>
      <p:sp>
        <p:nvSpPr>
          <p:cNvPr id="142" name="Shape 142"/>
          <p:cNvSpPr/>
          <p:nvPr/>
        </p:nvSpPr>
        <p:spPr>
          <a:xfrm>
            <a:off x="7422038" y="7474906"/>
            <a:ext cx="1246824"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u="sng">
                <a:hlinkClick r:id="rId4" invalidUrl="" action="" tgtFrame="" tooltip="" history="1" highlightClick="0" endSnd="0"/>
              </a:defRPr>
            </a:lvl1pPr>
          </a:lstStyle>
          <a:p>
            <a:pPr>
              <a:defRPr u="none"/>
            </a:pPr>
            <a:r>
              <a:rPr u="sng">
                <a:hlinkClick r:id="rId4" invalidUrl="" action="" tgtFrame="" tooltip="" history="1" highlightClick="0" endSnd="0"/>
              </a:rPr>
              <a:t>publiclab.org</a:t>
            </a:r>
          </a:p>
        </p:txBody>
      </p:sp>
      <p:pic>
        <p:nvPicPr>
          <p:cNvPr id="143" name="Screen Shot 2018-04-09 at 5.40.10 AM.png"/>
          <p:cNvPicPr>
            <a:picLocks noChangeAspect="1"/>
          </p:cNvPicPr>
          <p:nvPr/>
        </p:nvPicPr>
        <p:blipFill>
          <a:blip r:embed="rId5">
            <a:extLst/>
          </a:blip>
          <a:stretch>
            <a:fillRect/>
          </a:stretch>
        </p:blipFill>
        <p:spPr>
          <a:xfrm>
            <a:off x="5873750" y="5316154"/>
            <a:ext cx="4343400" cy="2082801"/>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p>
            <a:pPr/>
            <a:r>
              <a:t>Supernovae</a:t>
            </a:r>
          </a:p>
        </p:txBody>
      </p:sp>
      <p:sp>
        <p:nvSpPr>
          <p:cNvPr id="146" name="Shape 146"/>
          <p:cNvSpPr/>
          <p:nvPr>
            <p:ph type="body" sz="half" idx="1"/>
          </p:nvPr>
        </p:nvSpPr>
        <p:spPr>
          <a:prstGeom prst="rect">
            <a:avLst/>
          </a:prstGeom>
        </p:spPr>
        <p:txBody>
          <a:bodyPr anchor="t"/>
          <a:lstStyle/>
          <a:p>
            <a:pPr marL="339470" indent="-339470" defTabSz="578358">
              <a:spcBef>
                <a:spcPts val="3100"/>
              </a:spcBef>
              <a:defRPr sz="2772"/>
            </a:pPr>
            <a:r>
              <a:t>Fusing into iron doesn't release energy</a:t>
            </a:r>
          </a:p>
          <a:p>
            <a:pPr marL="339470" indent="-339470" defTabSz="578358">
              <a:spcBef>
                <a:spcPts val="3100"/>
              </a:spcBef>
              <a:defRPr sz="2772"/>
            </a:pPr>
            <a:r>
              <a:t>After iron forms the star undergoes a supernova explosion</a:t>
            </a:r>
          </a:p>
          <a:p>
            <a:pPr marL="339470" indent="-339470" defTabSz="578358">
              <a:spcBef>
                <a:spcPts val="3100"/>
              </a:spcBef>
              <a:defRPr sz="2772"/>
            </a:pPr>
            <a:r>
              <a:t>Most of its mass is thrown outward</a:t>
            </a:r>
          </a:p>
          <a:p>
            <a:pPr marL="339470" indent="-339470" defTabSz="578358">
              <a:spcBef>
                <a:spcPts val="3100"/>
              </a:spcBef>
              <a:defRPr sz="2772"/>
            </a:pPr>
            <a:r>
              <a:t> Cloud of matter cools to create new stars</a:t>
            </a:r>
          </a:p>
          <a:p>
            <a:pPr marL="339470" indent="-339470" defTabSz="578358">
              <a:spcBef>
                <a:spcPts val="3100"/>
              </a:spcBef>
              <a:defRPr sz="2772"/>
            </a:pPr>
            <a:r>
              <a:t>Newer generation contains more metal</a:t>
            </a:r>
          </a:p>
        </p:txBody>
      </p:sp>
      <p:pic>
        <p:nvPicPr>
          <p:cNvPr id="147" name="Supernova.jpg"/>
          <p:cNvPicPr>
            <a:picLocks noChangeAspect="1"/>
          </p:cNvPicPr>
          <p:nvPr/>
        </p:nvPicPr>
        <p:blipFill>
          <a:blip r:embed="rId2">
            <a:extLst/>
          </a:blip>
          <a:stretch>
            <a:fillRect/>
          </a:stretch>
        </p:blipFill>
        <p:spPr>
          <a:xfrm>
            <a:off x="7367091" y="2387203"/>
            <a:ext cx="3426174" cy="3426174"/>
          </a:xfrm>
          <a:prstGeom prst="rect">
            <a:avLst/>
          </a:prstGeom>
          <a:ln w="12700">
            <a:miter lim="400000"/>
          </a:ln>
        </p:spPr>
      </p:pic>
      <p:sp>
        <p:nvSpPr>
          <p:cNvPr id="148" name="Shape 148"/>
          <p:cNvSpPr/>
          <p:nvPr/>
        </p:nvSpPr>
        <p:spPr>
          <a:xfrm>
            <a:off x="8034793" y="7218924"/>
            <a:ext cx="1522096"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u="sng">
                <a:hlinkClick r:id="rId3" invalidUrl="" action="" tgtFrame="" tooltip="" history="1" highlightClick="0" endSnd="0"/>
              </a:defRPr>
            </a:lvl1pPr>
          </a:lstStyle>
          <a:p>
            <a:pPr>
              <a:defRPr u="none"/>
            </a:pPr>
            <a:r>
              <a:rPr u="sng">
                <a:hlinkClick r:id="rId3" invalidUrl="" action="" tgtFrame="" tooltip="" history="1" highlightClick="0" endSnd="0"/>
              </a:rPr>
              <a:t>en.wikipedia.org</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prstGeom prst="rect">
            <a:avLst/>
          </a:prstGeom>
        </p:spPr>
        <p:txBody>
          <a:bodyPr/>
          <a:lstStyle>
            <a:lvl1pPr>
              <a:defRPr sz="6000"/>
            </a:lvl1pPr>
          </a:lstStyle>
          <a:p>
            <a:pPr/>
            <a:r>
              <a:t>Photometry/Light Curves</a:t>
            </a:r>
          </a:p>
        </p:txBody>
      </p:sp>
      <p:sp>
        <p:nvSpPr>
          <p:cNvPr id="151" name="Shape 151"/>
          <p:cNvSpPr/>
          <p:nvPr>
            <p:ph type="body" sz="half" idx="1"/>
          </p:nvPr>
        </p:nvSpPr>
        <p:spPr>
          <a:prstGeom prst="rect">
            <a:avLst/>
          </a:prstGeom>
        </p:spPr>
        <p:txBody>
          <a:bodyPr anchor="t"/>
          <a:lstStyle/>
          <a:p>
            <a:pPr/>
            <a:r>
              <a:t>Light curves are generated by photometry</a:t>
            </a:r>
          </a:p>
          <a:p>
            <a:pPr/>
            <a:r>
              <a:t>Astronomers use light curves to obtain spectrum of the star</a:t>
            </a:r>
          </a:p>
        </p:txBody>
      </p:sp>
      <p:pic>
        <p:nvPicPr>
          <p:cNvPr id="152" name="Light curve 2.jpg"/>
          <p:cNvPicPr>
            <a:picLocks noChangeAspect="1"/>
          </p:cNvPicPr>
          <p:nvPr/>
        </p:nvPicPr>
        <p:blipFill>
          <a:blip r:embed="rId2">
            <a:extLst/>
          </a:blip>
          <a:stretch>
            <a:fillRect/>
          </a:stretch>
        </p:blipFill>
        <p:spPr>
          <a:xfrm>
            <a:off x="7513761" y="5821086"/>
            <a:ext cx="3743078" cy="3743078"/>
          </a:xfrm>
          <a:prstGeom prst="rect">
            <a:avLst/>
          </a:prstGeom>
          <a:ln w="12700">
            <a:miter lim="400000"/>
          </a:ln>
        </p:spPr>
      </p:pic>
      <p:pic>
        <p:nvPicPr>
          <p:cNvPr id="153" name="Screen Shot 2018-04-08 at 5.44.57 AM.png"/>
          <p:cNvPicPr>
            <a:picLocks noChangeAspect="1"/>
          </p:cNvPicPr>
          <p:nvPr/>
        </p:nvPicPr>
        <p:blipFill>
          <a:blip r:embed="rId3">
            <a:extLst/>
          </a:blip>
          <a:stretch>
            <a:fillRect/>
          </a:stretch>
        </p:blipFill>
        <p:spPr>
          <a:xfrm>
            <a:off x="7558467" y="2169977"/>
            <a:ext cx="3653667" cy="3534956"/>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p>
            <a:pPr/>
            <a:r>
              <a:t>Metallicity </a:t>
            </a:r>
          </a:p>
        </p:txBody>
      </p:sp>
      <p:sp>
        <p:nvSpPr>
          <p:cNvPr id="156" name="Shape 156"/>
          <p:cNvSpPr/>
          <p:nvPr>
            <p:ph type="body" sz="half" idx="1"/>
          </p:nvPr>
        </p:nvSpPr>
        <p:spPr>
          <a:prstGeom prst="rect">
            <a:avLst/>
          </a:prstGeom>
        </p:spPr>
        <p:txBody>
          <a:bodyPr anchor="t"/>
          <a:lstStyle/>
          <a:p>
            <a:pPr/>
            <a:r>
              <a:t>Astronomers consider any element other than hydrogen and helium as being metals</a:t>
            </a:r>
          </a:p>
          <a:p>
            <a:pPr/>
            <a:r>
              <a:t>Metallicity can be visualized as the number of iron atoms over the number of hydrogen or helium atoms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prstGeom prst="rect">
            <a:avLst/>
          </a:prstGeom>
        </p:spPr>
        <p:txBody>
          <a:bodyPr/>
          <a:lstStyle>
            <a:lvl1pPr>
              <a:defRPr sz="6000"/>
            </a:lvl1pPr>
          </a:lstStyle>
          <a:p>
            <a:pPr/>
            <a:r>
              <a:t>Comparing Metallicities with our Sun</a:t>
            </a:r>
          </a:p>
        </p:txBody>
      </p:sp>
      <p:sp>
        <p:nvSpPr>
          <p:cNvPr id="159" name="Shape 159"/>
          <p:cNvSpPr/>
          <p:nvPr>
            <p:ph type="body" sz="half" idx="1"/>
          </p:nvPr>
        </p:nvSpPr>
        <p:spPr>
          <a:prstGeom prst="rect">
            <a:avLst/>
          </a:prstGeom>
        </p:spPr>
        <p:txBody>
          <a:bodyPr anchor="t"/>
          <a:lstStyle/>
          <a:p>
            <a:pPr/>
            <a:r>
              <a:t>We want to compare the metallicity of our sun to RR Lyrae</a:t>
            </a:r>
          </a:p>
          <a:p>
            <a:pPr/>
            <a:r>
              <a:t>Parts of our galaxy should contain the same metallicity </a:t>
            </a:r>
          </a:p>
          <a:p>
            <a:pPr/>
            <a:r>
              <a:t>Parts that have different metallicities may have originated from another galaxy entirely</a:t>
            </a:r>
          </a:p>
        </p:txBody>
      </p:sp>
      <p:pic>
        <p:nvPicPr>
          <p:cNvPr id="160" name="Screen Shot 2018-04-08 at 5.56.55 AM.png"/>
          <p:cNvPicPr>
            <a:picLocks noChangeAspect="1"/>
          </p:cNvPicPr>
          <p:nvPr/>
        </p:nvPicPr>
        <p:blipFill>
          <a:blip r:embed="rId2">
            <a:extLst/>
          </a:blip>
          <a:stretch>
            <a:fillRect/>
          </a:stretch>
        </p:blipFill>
        <p:spPr>
          <a:xfrm>
            <a:off x="6495635" y="2752129"/>
            <a:ext cx="3971968" cy="743293"/>
          </a:xfrm>
          <a:prstGeom prst="rect">
            <a:avLst/>
          </a:prstGeom>
          <a:ln w="12700">
            <a:miter lim="400000"/>
          </a:ln>
        </p:spPr>
      </p:pic>
      <p:sp>
        <p:nvSpPr>
          <p:cNvPr id="161" name="Shape 161"/>
          <p:cNvSpPr/>
          <p:nvPr/>
        </p:nvSpPr>
        <p:spPr>
          <a:xfrm>
            <a:off x="6808152" y="3803650"/>
            <a:ext cx="1522096"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u="sng">
                <a:hlinkClick r:id="rId3" invalidUrl="" action="" tgtFrame="" tooltip="" history="1" highlightClick="0" endSnd="0"/>
              </a:defRPr>
            </a:lvl1pPr>
          </a:lstStyle>
          <a:p>
            <a:pPr>
              <a:defRPr u="none"/>
            </a:pPr>
            <a:r>
              <a:rPr u="sng">
                <a:hlinkClick r:id="rId3" invalidUrl="" action="" tgtFrame="" tooltip="" history="1" highlightClick="0" endSnd="0"/>
              </a:rPr>
              <a:t>en.wikipedia.org</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lvl1pPr>
              <a:defRPr sz="6000"/>
            </a:lvl1pPr>
          </a:lstStyle>
          <a:p>
            <a:pPr/>
            <a:r>
              <a:t>Terminology</a:t>
            </a:r>
          </a:p>
        </p:txBody>
      </p:sp>
      <p:sp>
        <p:nvSpPr>
          <p:cNvPr id="164" name="Shape 164"/>
          <p:cNvSpPr/>
          <p:nvPr>
            <p:ph type="body" sz="half" idx="1"/>
          </p:nvPr>
        </p:nvSpPr>
        <p:spPr>
          <a:prstGeom prst="rect">
            <a:avLst/>
          </a:prstGeom>
        </p:spPr>
        <p:txBody>
          <a:bodyPr/>
          <a:lstStyle/>
          <a:p>
            <a:pPr/>
          </a:p>
        </p:txBody>
      </p:sp>
      <p:pic>
        <p:nvPicPr>
          <p:cNvPr id="165" name="galaxy.jpg"/>
          <p:cNvPicPr>
            <a:picLocks noChangeAspect="1"/>
          </p:cNvPicPr>
          <p:nvPr/>
        </p:nvPicPr>
        <p:blipFill>
          <a:blip r:embed="rId2">
            <a:extLst/>
          </a:blip>
          <a:stretch>
            <a:fillRect/>
          </a:stretch>
        </p:blipFill>
        <p:spPr>
          <a:xfrm>
            <a:off x="937895" y="2573684"/>
            <a:ext cx="11099801" cy="6937376"/>
          </a:xfrm>
          <a:prstGeom prst="rect">
            <a:avLst/>
          </a:prstGeom>
          <a:ln w="12700">
            <a:miter lim="400000"/>
          </a:ln>
        </p:spPr>
      </p:pic>
      <p:pic>
        <p:nvPicPr>
          <p:cNvPr id="166" name=""/>
          <p:cNvPicPr>
            <a:picLocks noChangeAspect="0"/>
          </p:cNvPicPr>
          <p:nvPr/>
        </p:nvPicPr>
        <p:blipFill>
          <a:blip r:embed="rId3">
            <a:alphaModFix amt="71000"/>
            <a:extLst/>
          </a:blip>
          <a:stretch>
            <a:fillRect/>
          </a:stretch>
        </p:blipFill>
        <p:spPr>
          <a:xfrm rot="20760000">
            <a:off x="2577033" y="4683548"/>
            <a:ext cx="8311795" cy="2302803"/>
          </a:xfrm>
          <a:prstGeom prst="rect">
            <a:avLst/>
          </a:prstGeom>
        </p:spPr>
      </p:pic>
      <p:sp>
        <p:nvSpPr>
          <p:cNvPr id="168" name="Shape 168"/>
          <p:cNvSpPr/>
          <p:nvPr/>
        </p:nvSpPr>
        <p:spPr>
          <a:xfrm flipH="1" flipV="1">
            <a:off x="7758484" y="7076111"/>
            <a:ext cx="553819" cy="553819"/>
          </a:xfrm>
          <a:prstGeom prst="line">
            <a:avLst/>
          </a:prstGeom>
          <a:ln w="38100" cap="rnd">
            <a:solidFill>
              <a:srgbClr val="FFFFFF"/>
            </a:solidFill>
            <a:custDash>
              <a:ds d="100000" sp="200000"/>
            </a:custDash>
            <a:miter lim="400000"/>
            <a:tailEnd type="triangle"/>
          </a:ln>
        </p:spPr>
        <p:txBody>
          <a:bodyPr lIns="50800" tIns="50800" rIns="50800" bIns="50800" anchor="ctr"/>
          <a:lstStyle/>
          <a:p>
            <a:pPr>
              <a:defRPr sz="2600"/>
            </a:pPr>
          </a:p>
        </p:txBody>
      </p:sp>
      <p:sp>
        <p:nvSpPr>
          <p:cNvPr id="169" name="Shape 169"/>
          <p:cNvSpPr/>
          <p:nvPr/>
        </p:nvSpPr>
        <p:spPr>
          <a:xfrm>
            <a:off x="7021809" y="7687902"/>
            <a:ext cx="301112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galactic plane</a:t>
            </a:r>
          </a:p>
        </p:txBody>
      </p:sp>
      <p:sp>
        <p:nvSpPr>
          <p:cNvPr id="170" name="Shape 170"/>
          <p:cNvSpPr/>
          <p:nvPr/>
        </p:nvSpPr>
        <p:spPr>
          <a:xfrm>
            <a:off x="2037588" y="3922959"/>
            <a:ext cx="31638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galactic center</a:t>
            </a:r>
          </a:p>
        </p:txBody>
      </p:sp>
      <p:pic>
        <p:nvPicPr>
          <p:cNvPr id="171" name=""/>
          <p:cNvPicPr>
            <a:picLocks noChangeAspect="0"/>
          </p:cNvPicPr>
          <p:nvPr/>
        </p:nvPicPr>
        <p:blipFill>
          <a:blip r:embed="rId4">
            <a:alphaModFix amt="71000"/>
            <a:extLst/>
          </a:blip>
          <a:stretch>
            <a:fillRect/>
          </a:stretch>
        </p:blipFill>
        <p:spPr>
          <a:xfrm>
            <a:off x="6403538" y="5642293"/>
            <a:ext cx="168514" cy="183514"/>
          </a:xfrm>
          <a:prstGeom prst="rect">
            <a:avLst/>
          </a:prstGeom>
        </p:spPr>
      </p:pic>
      <p:sp>
        <p:nvSpPr>
          <p:cNvPr id="173" name="Shape 173"/>
          <p:cNvSpPr/>
          <p:nvPr/>
        </p:nvSpPr>
        <p:spPr>
          <a:xfrm>
            <a:off x="4058404" y="4669996"/>
            <a:ext cx="2219029" cy="976275"/>
          </a:xfrm>
          <a:prstGeom prst="line">
            <a:avLst/>
          </a:prstGeom>
          <a:ln w="38100" cap="rnd">
            <a:solidFill>
              <a:srgbClr val="FFFFFF"/>
            </a:solidFill>
            <a:custDash>
              <a:ds d="100000" sp="200000"/>
            </a:custDash>
            <a:miter lim="400000"/>
            <a:tailEnd type="triangle"/>
          </a:ln>
        </p:spPr>
        <p:txBody>
          <a:bodyPr lIns="50800" tIns="50800" rIns="50800" bIns="50800" anchor="ctr"/>
          <a:lstStyle/>
          <a:p>
            <a:pPr>
              <a:defRPr sz="2600"/>
            </a:pPr>
          </a:p>
        </p:txBody>
      </p:sp>
      <p:sp>
        <p:nvSpPr>
          <p:cNvPr id="174" name="Shape 174"/>
          <p:cNvSpPr/>
          <p:nvPr/>
        </p:nvSpPr>
        <p:spPr>
          <a:xfrm flipH="1" flipV="1">
            <a:off x="7676154" y="3600173"/>
            <a:ext cx="425034" cy="1704713"/>
          </a:xfrm>
          <a:prstGeom prst="line">
            <a:avLst/>
          </a:prstGeom>
          <a:ln w="38100" cap="rnd">
            <a:solidFill>
              <a:srgbClr val="FFFFFF"/>
            </a:solidFill>
            <a:custDash>
              <a:ds d="100000" sp="200000"/>
            </a:custDash>
            <a:miter lim="400000"/>
          </a:ln>
        </p:spPr>
        <p:txBody>
          <a:bodyPr lIns="50800" tIns="50800" rIns="50800" bIns="50800" anchor="ctr"/>
          <a:lstStyle/>
          <a:p>
            <a:pPr>
              <a:defRPr sz="2600"/>
            </a:pPr>
          </a:p>
        </p:txBody>
      </p:sp>
      <p:sp>
        <p:nvSpPr>
          <p:cNvPr id="175" name="Shape 175"/>
          <p:cNvSpPr/>
          <p:nvPr/>
        </p:nvSpPr>
        <p:spPr>
          <a:xfrm flipH="1">
            <a:off x="8061761" y="3399566"/>
            <a:ext cx="1509762" cy="592923"/>
          </a:xfrm>
          <a:prstGeom prst="line">
            <a:avLst/>
          </a:prstGeom>
          <a:ln w="38100" cap="rnd">
            <a:solidFill>
              <a:srgbClr val="FFFFFF"/>
            </a:solidFill>
            <a:custDash>
              <a:ds d="100000" sp="200000"/>
            </a:custDash>
            <a:miter lim="400000"/>
            <a:tailEnd type="triangle"/>
          </a:ln>
        </p:spPr>
        <p:txBody>
          <a:bodyPr lIns="50800" tIns="50800" rIns="50800" bIns="50800" anchor="ctr"/>
          <a:lstStyle/>
          <a:p>
            <a:pPr>
              <a:defRPr sz="2600"/>
            </a:pPr>
          </a:p>
        </p:txBody>
      </p:sp>
      <p:sp>
        <p:nvSpPr>
          <p:cNvPr id="176" name="Shape 176"/>
          <p:cNvSpPr/>
          <p:nvPr/>
        </p:nvSpPr>
        <p:spPr>
          <a:xfrm>
            <a:off x="9499908" y="3047108"/>
            <a:ext cx="229880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|Z| (height)</a:t>
            </a:r>
          </a:p>
        </p:txBody>
      </p:sp>
      <p:sp>
        <p:nvSpPr>
          <p:cNvPr id="177" name="Shape 177"/>
          <p:cNvSpPr/>
          <p:nvPr/>
        </p:nvSpPr>
        <p:spPr>
          <a:xfrm flipV="1">
            <a:off x="4462413" y="5754821"/>
            <a:ext cx="2049087" cy="510895"/>
          </a:xfrm>
          <a:prstGeom prst="line">
            <a:avLst/>
          </a:prstGeom>
          <a:ln w="38100" cap="rnd">
            <a:solidFill>
              <a:srgbClr val="FFFFFF"/>
            </a:solidFill>
            <a:custDash>
              <a:ds d="100000" sp="200000"/>
            </a:custDash>
            <a:miter lim="400000"/>
          </a:ln>
        </p:spPr>
        <p:txBody>
          <a:bodyPr lIns="50800" tIns="50800" rIns="50800" bIns="50800" anchor="ctr"/>
          <a:lstStyle/>
          <a:p>
            <a:pPr>
              <a:defRPr sz="2600"/>
            </a:pPr>
          </a:p>
        </p:txBody>
      </p:sp>
      <p:sp>
        <p:nvSpPr>
          <p:cNvPr id="178" name="Shape 178"/>
          <p:cNvSpPr/>
          <p:nvPr/>
        </p:nvSpPr>
        <p:spPr>
          <a:xfrm flipV="1">
            <a:off x="3849462" y="6365051"/>
            <a:ext cx="947271" cy="1607415"/>
          </a:xfrm>
          <a:prstGeom prst="line">
            <a:avLst/>
          </a:prstGeom>
          <a:ln w="38100" cap="rnd">
            <a:solidFill>
              <a:srgbClr val="FFFFFF"/>
            </a:solidFill>
            <a:custDash>
              <a:ds d="100000" sp="200000"/>
            </a:custDash>
            <a:miter lim="400000"/>
            <a:tailEnd type="triangle"/>
          </a:ln>
        </p:spPr>
        <p:txBody>
          <a:bodyPr lIns="50800" tIns="50800" rIns="50800" bIns="50800" anchor="ctr"/>
          <a:lstStyle/>
          <a:p>
            <a:pPr>
              <a:defRPr sz="2600"/>
            </a:pPr>
          </a:p>
        </p:txBody>
      </p:sp>
      <p:sp>
        <p:nvSpPr>
          <p:cNvPr id="179" name="Shape 179"/>
          <p:cNvSpPr/>
          <p:nvPr/>
        </p:nvSpPr>
        <p:spPr>
          <a:xfrm>
            <a:off x="1726683" y="8071801"/>
            <a:ext cx="433151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Rxy (radial distance)</a:t>
            </a:r>
          </a:p>
        </p:txBody>
      </p:sp>
      <p:sp>
        <p:nvSpPr>
          <p:cNvPr id="180" name="Shape 180"/>
          <p:cNvSpPr/>
          <p:nvPr/>
        </p:nvSpPr>
        <p:spPr>
          <a:xfrm>
            <a:off x="4290021" y="9055100"/>
            <a:ext cx="4395549"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500" u="sng">
                <a:hlinkClick r:id="rId5" invalidUrl="" action="" tgtFrame="" tooltip="" history="1" highlightClick="0" endSnd="0"/>
              </a:defRPr>
            </a:lvl1pPr>
          </a:lstStyle>
          <a:p>
            <a:pPr>
              <a:defRPr u="none"/>
            </a:pPr>
            <a:r>
              <a:rPr u="sng">
                <a:hlinkClick r:id="rId5" invalidUrl="" action="" tgtFrame="" tooltip="" history="1" highlightClick="0" endSnd="0"/>
              </a:rPr>
              <a:t>wallpaperswide.com</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